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5" r:id="rId5"/>
    <p:sldId id="270" r:id="rId6"/>
    <p:sldId id="266" r:id="rId7"/>
    <p:sldId id="271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انتاج اعناب (العملي)</a:t>
            </a:r>
            <a:r>
              <a:rPr lang="en-US" dirty="0"/>
              <a:t/>
            </a:r>
            <a:br>
              <a:rPr lang="en-US" dirty="0"/>
            </a:br>
            <a:r>
              <a:rPr lang="ar-IQ" sz="4000" b="1" dirty="0">
                <a:solidFill>
                  <a:prstClr val="black"/>
                </a:solidFill>
              </a:rPr>
              <a:t>المرحلة الرابعة / بستنة وهندسة </a:t>
            </a:r>
            <a:r>
              <a:rPr lang="ar-IQ" sz="4000" b="1" dirty="0" smtClean="0">
                <a:solidFill>
                  <a:prstClr val="black"/>
                </a:solidFill>
              </a:rPr>
              <a:t>حدائق</a:t>
            </a:r>
            <a:br>
              <a:rPr lang="ar-IQ" sz="4000" b="1" dirty="0" smtClean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4000" b="1" dirty="0">
                <a:solidFill>
                  <a:prstClr val="black"/>
                </a:solidFill>
                <a:ea typeface="+mj-ea"/>
                <a:cs typeface="Times New Roman"/>
              </a:rPr>
              <a:t>د. وسن فوزي فاضل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b="1" u="sng" dirty="0" smtClean="0"/>
              <a:t>ا</a:t>
            </a:r>
            <a:r>
              <a:rPr lang="ar-SA" b="1" u="sng" dirty="0" smtClean="0"/>
              <a:t>لأوراق </a:t>
            </a:r>
            <a:r>
              <a:rPr lang="en-US" b="1" u="sng" dirty="0" smtClean="0"/>
              <a:t> </a:t>
            </a:r>
            <a:r>
              <a:rPr lang="en-US" b="1" u="sng" dirty="0"/>
              <a:t>Leaves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rtl="1"/>
            <a:r>
              <a:rPr lang="ar-SA" b="1" u="sng" dirty="0" smtClean="0"/>
              <a:t>ا</a:t>
            </a:r>
            <a:r>
              <a:rPr lang="ar-SA" b="1" dirty="0" smtClean="0"/>
              <a:t>:- </a:t>
            </a:r>
            <a:r>
              <a:rPr lang="ar-SA" b="1" dirty="0"/>
              <a:t>الورقة عبارة عن عضو اخضر ، تظهر الأوراق مختلف التغيرات المظهرية (</a:t>
            </a:r>
            <a:r>
              <a:rPr lang="ar-SA" b="1" dirty="0" err="1"/>
              <a:t>المورفولوجية</a:t>
            </a:r>
            <a:r>
              <a:rPr lang="ar-SA" b="1" dirty="0"/>
              <a:t>) حسب الأصناف والوظائف الرئيسية لها هي التركيب الضوئي والتنفس والنتح .</a:t>
            </a:r>
            <a:endParaRPr lang="en-US" dirty="0"/>
          </a:p>
          <a:p>
            <a:pPr rtl="1"/>
            <a:r>
              <a:rPr lang="ar-SA" b="1" dirty="0"/>
              <a:t>توجد الاوراق على الفروع عند العقد وتكون متبادلة فيما بينها وتكون الاوراق الفتية في السنة الأولى من حياة الشتلة بسيطة ومتشابهة فيما بينها وتبدأ الفروقات بالظهور متأخرة ، وتكون ورقة العنب كدليل جيد لتحديد وتمييز وتصنيف الأنواع والأصناف ، تتكون ورقة العنب من العنق والنصل .</a:t>
            </a:r>
            <a:endParaRPr lang="en-US" dirty="0"/>
          </a:p>
          <a:p>
            <a:pPr rtl="1"/>
            <a:r>
              <a:rPr lang="ar-SA" b="1" dirty="0"/>
              <a:t>عنق الورقة :- وهو الذي يربط نصل الورقة بالفرع عند مستوى العقدة ،يكون اسطواني الشكل يقوم بإيصال المواد الغذائية من والى نصل الورقة ويحافظ على النصل بموقع أكثر مناسب لإجراء وظائفه كالتعرض للضوء .</a:t>
            </a:r>
            <a:endParaRPr lang="en-US" dirty="0"/>
          </a:p>
          <a:p>
            <a:r>
              <a:rPr lang="ar-SA" b="1" dirty="0"/>
              <a:t>نصل الورقة :- وهو الجزء المسطح من الورقة والأساسي لها والذي يكون أكثر خاصية وتمثيل لمعرفة ووصف أنواع وأصناف الكروم ، يتكون من خمسة عروق رئيسية وتكون العروق 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8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صورة 1" descr="http://winemaking.jackkeller.net/MustangLeaves.gif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4" y="188640"/>
            <a:ext cx="6905203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4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صورة 22" descr="http://www-plb.ucdavis.edu/labs/rost/virtual%20grape%20dreamweaver/virtual%20grape%20images/vitis%20white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" t="-536" r="-371" b="-816"/>
          <a:stretch>
            <a:fillRect/>
          </a:stretch>
        </p:blipFill>
        <p:spPr bwMode="auto">
          <a:xfrm>
            <a:off x="504825" y="432048"/>
            <a:ext cx="6587455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22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صورة 4" descr="http://www.tamaraduker.com/wp-content/uploads/2009/03/dreamstime_1457175-290x300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266824"/>
            <a:ext cx="7899598" cy="525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7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4314337" cy="609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85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صورة 7" descr="http://images.wikia.com/recipes/images/0/0b/Grape_leaf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" t="-499" r="-285" b="-656"/>
          <a:stretch>
            <a:fillRect/>
          </a:stretch>
        </p:blipFill>
        <p:spPr bwMode="auto">
          <a:xfrm>
            <a:off x="2267744" y="326951"/>
            <a:ext cx="4858469" cy="653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49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b="1" dirty="0"/>
              <a:t>على الجهة السفلة للورقة أو ذات زغب وان طول العروق وقيمة </a:t>
            </a:r>
            <a:r>
              <a:rPr lang="ar-SA" b="1" dirty="0" err="1"/>
              <a:t>الزاويا</a:t>
            </a:r>
            <a:r>
              <a:rPr lang="ar-SA" b="1" dirty="0"/>
              <a:t> التي تتكون بينها تحدد هيئة النصل .</a:t>
            </a:r>
            <a:endParaRPr lang="en-US" dirty="0"/>
          </a:p>
          <a:p>
            <a:pPr algn="r" rtl="1"/>
            <a:r>
              <a:rPr lang="ar-SA" b="1" dirty="0"/>
              <a:t>يتصف نصل الورقة بهيئته وحجمه وسمكه ولونه وشكله ووجود الزغب </a:t>
            </a:r>
            <a:r>
              <a:rPr lang="ar-SA" b="1" dirty="0" err="1"/>
              <a:t>والتفصص</a:t>
            </a:r>
            <a:r>
              <a:rPr lang="ar-SA" b="1" dirty="0"/>
              <a:t> والتسنن وهيئة وحجم التجاويف .</a:t>
            </a:r>
            <a:endParaRPr lang="en-US" dirty="0"/>
          </a:p>
          <a:p>
            <a:pPr algn="r" rtl="1"/>
            <a:r>
              <a:rPr lang="ar-SA" b="1" dirty="0"/>
              <a:t>هيئة نصل الورقة :- تختلف هيئة النصل حسب طول العروق الرئيسية ومقدار الزاوية التي تكون بينها وكالاتي:</a:t>
            </a:r>
            <a:endParaRPr lang="en-US" dirty="0"/>
          </a:p>
          <a:p>
            <a:pPr lvl="0" algn="r" rtl="1"/>
            <a:r>
              <a:rPr lang="ar-SA" b="1" dirty="0"/>
              <a:t>دائرية : تكون هذه الأوراق مستديرة أي طولها وعرضها متساويان تقريبا أي أن العروق الرئيسية الخمسة    متساوية فيما بينها وتنتشر هذه الحالة في أصناف العنب الأوربي .</a:t>
            </a:r>
            <a:endParaRPr lang="en-US" dirty="0"/>
          </a:p>
          <a:p>
            <a:pPr lvl="0" algn="r" rtl="1"/>
            <a:r>
              <a:rPr lang="ar-SA" b="1" dirty="0"/>
              <a:t>قلبية : عندما تكون الورقة متطاولة أي أن العروق الجانبية العليا اقصر من السفلى وهذا النوع منتشر في العنب الأسيوي والأمريكي </a:t>
            </a:r>
            <a:endParaRPr lang="en-US" dirty="0"/>
          </a:p>
          <a:p>
            <a:pPr algn="r"/>
            <a:r>
              <a:rPr lang="ar-SA" b="1" dirty="0"/>
              <a:t>كلوية : يكون عرض الورقة اكبر من طولها لان العروق الجانبية السفلى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6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91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263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انتاج اعناب (العملي) المرحلة الرابعة / بستنة وهندسة حدائق </vt:lpstr>
      <vt:lpstr>الأوراق  Leaves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الفاكهة مستديمة الخضرة  (العملي) المرحلة الرابعة / بستنة وهندسة حدائق م. الاولى</dc:title>
  <dc:creator>DELL</dc:creator>
  <cp:lastModifiedBy>DELL</cp:lastModifiedBy>
  <cp:revision>13</cp:revision>
  <dcterms:created xsi:type="dcterms:W3CDTF">2018-12-28T09:16:32Z</dcterms:created>
  <dcterms:modified xsi:type="dcterms:W3CDTF">2018-12-28T15:23:55Z</dcterms:modified>
</cp:coreProperties>
</file>